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30275213" cy="42803763"/>
  <p:notesSz cx="6858000" cy="9144000"/>
  <p:defaultTextStyle>
    <a:defPPr>
      <a:defRPr lang="de-DE"/>
    </a:defPPr>
    <a:lvl1pPr marL="0" algn="l" defTabSz="3507730" rtl="0" eaLnBrk="1" latinLnBrk="0" hangingPunct="1">
      <a:defRPr sz="6905" kern="1200">
        <a:solidFill>
          <a:schemeClr val="tx1"/>
        </a:solidFill>
        <a:latin typeface="+mn-lt"/>
        <a:ea typeface="+mn-ea"/>
        <a:cs typeface="+mn-cs"/>
      </a:defRPr>
    </a:lvl1pPr>
    <a:lvl2pPr marL="1753865" algn="l" defTabSz="3507730" rtl="0" eaLnBrk="1" latinLnBrk="0" hangingPunct="1">
      <a:defRPr sz="6905" kern="1200">
        <a:solidFill>
          <a:schemeClr val="tx1"/>
        </a:solidFill>
        <a:latin typeface="+mn-lt"/>
        <a:ea typeface="+mn-ea"/>
        <a:cs typeface="+mn-cs"/>
      </a:defRPr>
    </a:lvl2pPr>
    <a:lvl3pPr marL="3507730" algn="l" defTabSz="3507730" rtl="0" eaLnBrk="1" latinLnBrk="0" hangingPunct="1">
      <a:defRPr sz="6905" kern="1200">
        <a:solidFill>
          <a:schemeClr val="tx1"/>
        </a:solidFill>
        <a:latin typeface="+mn-lt"/>
        <a:ea typeface="+mn-ea"/>
        <a:cs typeface="+mn-cs"/>
      </a:defRPr>
    </a:lvl3pPr>
    <a:lvl4pPr marL="5261595" algn="l" defTabSz="3507730" rtl="0" eaLnBrk="1" latinLnBrk="0" hangingPunct="1">
      <a:defRPr sz="6905" kern="1200">
        <a:solidFill>
          <a:schemeClr val="tx1"/>
        </a:solidFill>
        <a:latin typeface="+mn-lt"/>
        <a:ea typeface="+mn-ea"/>
        <a:cs typeface="+mn-cs"/>
      </a:defRPr>
    </a:lvl4pPr>
    <a:lvl5pPr marL="7015460" algn="l" defTabSz="3507730" rtl="0" eaLnBrk="1" latinLnBrk="0" hangingPunct="1">
      <a:defRPr sz="6905" kern="1200">
        <a:solidFill>
          <a:schemeClr val="tx1"/>
        </a:solidFill>
        <a:latin typeface="+mn-lt"/>
        <a:ea typeface="+mn-ea"/>
        <a:cs typeface="+mn-cs"/>
      </a:defRPr>
    </a:lvl5pPr>
    <a:lvl6pPr marL="8769325" algn="l" defTabSz="3507730" rtl="0" eaLnBrk="1" latinLnBrk="0" hangingPunct="1">
      <a:defRPr sz="6905" kern="1200">
        <a:solidFill>
          <a:schemeClr val="tx1"/>
        </a:solidFill>
        <a:latin typeface="+mn-lt"/>
        <a:ea typeface="+mn-ea"/>
        <a:cs typeface="+mn-cs"/>
      </a:defRPr>
    </a:lvl6pPr>
    <a:lvl7pPr marL="10523190" algn="l" defTabSz="3507730" rtl="0" eaLnBrk="1" latinLnBrk="0" hangingPunct="1">
      <a:defRPr sz="6905" kern="1200">
        <a:solidFill>
          <a:schemeClr val="tx1"/>
        </a:solidFill>
        <a:latin typeface="+mn-lt"/>
        <a:ea typeface="+mn-ea"/>
        <a:cs typeface="+mn-cs"/>
      </a:defRPr>
    </a:lvl7pPr>
    <a:lvl8pPr marL="12277054" algn="l" defTabSz="3507730" rtl="0" eaLnBrk="1" latinLnBrk="0" hangingPunct="1">
      <a:defRPr sz="6905" kern="1200">
        <a:solidFill>
          <a:schemeClr val="tx1"/>
        </a:solidFill>
        <a:latin typeface="+mn-lt"/>
        <a:ea typeface="+mn-ea"/>
        <a:cs typeface="+mn-cs"/>
      </a:defRPr>
    </a:lvl8pPr>
    <a:lvl9pPr marL="14030919" algn="l" defTabSz="3507730"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1" userDrawn="1">
          <p15:clr>
            <a:srgbClr val="A4A3A4"/>
          </p15:clr>
        </p15:guide>
        <p15:guide id="2" pos="95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6327" autoAdjust="0"/>
  </p:normalViewPr>
  <p:slideViewPr>
    <p:cSldViewPr snapToGrid="0">
      <p:cViewPr varScale="1">
        <p:scale>
          <a:sx n="20" d="100"/>
          <a:sy n="20" d="100"/>
        </p:scale>
        <p:origin x="3368" y="320"/>
      </p:cViewPr>
      <p:guideLst>
        <p:guide orient="horz" pos="13481"/>
        <p:guide pos="953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06D183-B40C-4D10-81F6-AF128157322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de-DE"/>
        </a:p>
      </dgm:t>
    </dgm:pt>
    <dgm:pt modelId="{F974FDC8-0AFF-4960-81A4-295840883467}">
      <dgm:prSet/>
      <dgm:spPr/>
      <dgm:t>
        <a:bodyPr/>
        <a:lstStyle/>
        <a:p>
          <a:pPr rtl="0"/>
          <a:r>
            <a:rPr lang="de-DE" dirty="0"/>
            <a:t>SmartArt</a:t>
          </a:r>
        </a:p>
      </dgm:t>
    </dgm:pt>
    <dgm:pt modelId="{45A24A84-396E-4572-9655-45B8E4C61B4F}" type="parTrans" cxnId="{FEF05438-33EF-4192-8961-463754AD48B4}">
      <dgm:prSet/>
      <dgm:spPr/>
      <dgm:t>
        <a:bodyPr/>
        <a:lstStyle/>
        <a:p>
          <a:endParaRPr lang="de-DE"/>
        </a:p>
      </dgm:t>
    </dgm:pt>
    <dgm:pt modelId="{7932A726-B251-42AA-837B-75DF5E83062B}" type="sibTrans" cxnId="{FEF05438-33EF-4192-8961-463754AD48B4}">
      <dgm:prSet/>
      <dgm:spPr/>
      <dgm:t>
        <a:bodyPr/>
        <a:lstStyle/>
        <a:p>
          <a:endParaRPr lang="de-DE"/>
        </a:p>
      </dgm:t>
    </dgm:pt>
    <dgm:pt modelId="{A63EE4BE-EF7A-4902-85E3-EFEB1B07A5BB}">
      <dgm:prSet/>
      <dgm:spPr/>
      <dgm:t>
        <a:bodyPr/>
        <a:lstStyle/>
        <a:p>
          <a:pPr rtl="0"/>
          <a:r>
            <a:rPr lang="de-DE" dirty="0"/>
            <a:t>Der Text der SmartArt wird vom Screenreader nicht ausgegeben.</a:t>
          </a:r>
        </a:p>
      </dgm:t>
      <dgm:extLst>
        <a:ext uri="{E40237B7-FDA0-4F09-8148-C483321AD2D9}">
          <dgm14:cNvPr xmlns:dgm14="http://schemas.microsoft.com/office/drawing/2010/diagram" id="0" name="" descr="Der Text der SmartArt wird vom Screenreader nicht ausgegeben.&#10;SmartArt wird wie eine Grafik behandelt.&#10;SmartArt benötigen also einen aussagekräftigen Alternativtext, der alle Textinhalte beinhaltet." title="SmartArt"/>
        </a:ext>
      </dgm:extLst>
    </dgm:pt>
    <dgm:pt modelId="{870DBF18-53A8-44B8-BB02-C967FC324CC1}" type="parTrans" cxnId="{0CB2BCD7-6BC9-4EE8-881F-6DDBEFC94C43}">
      <dgm:prSet/>
      <dgm:spPr/>
      <dgm:t>
        <a:bodyPr/>
        <a:lstStyle/>
        <a:p>
          <a:endParaRPr lang="de-DE"/>
        </a:p>
      </dgm:t>
    </dgm:pt>
    <dgm:pt modelId="{B4552E6C-569C-4EA5-8D6E-6300323A233D}" type="sibTrans" cxnId="{0CB2BCD7-6BC9-4EE8-881F-6DDBEFC94C43}">
      <dgm:prSet/>
      <dgm:spPr/>
      <dgm:t>
        <a:bodyPr/>
        <a:lstStyle/>
        <a:p>
          <a:endParaRPr lang="de-DE"/>
        </a:p>
      </dgm:t>
    </dgm:pt>
    <dgm:pt modelId="{484D5AF7-E39A-408F-A801-6C9B6A15BBDE}">
      <dgm:prSet/>
      <dgm:spPr/>
      <dgm:t>
        <a:bodyPr/>
        <a:lstStyle/>
        <a:p>
          <a:pPr rtl="0"/>
          <a:r>
            <a:rPr lang="de-DE" dirty="0"/>
            <a:t>SmartArt wird wie eine Grafik behandelt.</a:t>
          </a:r>
        </a:p>
      </dgm:t>
    </dgm:pt>
    <dgm:pt modelId="{09D2086E-82A2-4A16-9B63-767A1D4A3CDB}" type="parTrans" cxnId="{0591FD16-2E3F-442D-9E1A-314B30F7867C}">
      <dgm:prSet/>
      <dgm:spPr/>
      <dgm:t>
        <a:bodyPr/>
        <a:lstStyle/>
        <a:p>
          <a:endParaRPr lang="de-DE"/>
        </a:p>
      </dgm:t>
    </dgm:pt>
    <dgm:pt modelId="{6FBFE987-4431-4D12-909C-A4B95920452F}" type="sibTrans" cxnId="{0591FD16-2E3F-442D-9E1A-314B30F7867C}">
      <dgm:prSet/>
      <dgm:spPr/>
      <dgm:t>
        <a:bodyPr/>
        <a:lstStyle/>
        <a:p>
          <a:endParaRPr lang="de-DE"/>
        </a:p>
      </dgm:t>
    </dgm:pt>
    <dgm:pt modelId="{F5E91863-8926-40C4-9C67-5CF28E30D4AE}">
      <dgm:prSet/>
      <dgm:spPr/>
      <dgm:t>
        <a:bodyPr/>
        <a:lstStyle/>
        <a:p>
          <a:pPr rtl="0"/>
          <a:r>
            <a:rPr lang="de-DE" dirty="0"/>
            <a:t>SmartArt benötigen also einen aussagekräftigen Alternativtext, der alle Textinhalte beinhaltet.</a:t>
          </a:r>
        </a:p>
      </dgm:t>
    </dgm:pt>
    <dgm:pt modelId="{787916F8-915F-46C4-B262-84DD1DBD262F}" type="parTrans" cxnId="{5A6BBFC6-0E76-4EF2-88DE-C11825AB567A}">
      <dgm:prSet/>
      <dgm:spPr/>
      <dgm:t>
        <a:bodyPr/>
        <a:lstStyle/>
        <a:p>
          <a:endParaRPr lang="de-DE"/>
        </a:p>
      </dgm:t>
    </dgm:pt>
    <dgm:pt modelId="{4F059BCF-C31E-4E70-9DDB-830D9FF2ACA4}" type="sibTrans" cxnId="{5A6BBFC6-0E76-4EF2-88DE-C11825AB567A}">
      <dgm:prSet/>
      <dgm:spPr/>
      <dgm:t>
        <a:bodyPr/>
        <a:lstStyle/>
        <a:p>
          <a:endParaRPr lang="de-DE"/>
        </a:p>
      </dgm:t>
    </dgm:pt>
    <dgm:pt modelId="{C02340E4-251B-4BFC-9B69-2114EB3AB767}" type="pres">
      <dgm:prSet presAssocID="{9D06D183-B40C-4D10-81F6-AF128157322F}" presName="linearFlow" presStyleCnt="0">
        <dgm:presLayoutVars>
          <dgm:dir/>
          <dgm:animLvl val="lvl"/>
          <dgm:resizeHandles val="exact"/>
        </dgm:presLayoutVars>
      </dgm:prSet>
      <dgm:spPr/>
    </dgm:pt>
    <dgm:pt modelId="{8013FE8A-BFA2-4652-B95C-6D32CBBE14F3}" type="pres">
      <dgm:prSet presAssocID="{F974FDC8-0AFF-4960-81A4-295840883467}" presName="composite" presStyleCnt="0"/>
      <dgm:spPr/>
    </dgm:pt>
    <dgm:pt modelId="{F10B4E43-856C-4E95-9E78-A7070AE9C3D3}" type="pres">
      <dgm:prSet presAssocID="{F974FDC8-0AFF-4960-81A4-295840883467}" presName="parentText" presStyleLbl="alignNode1" presStyleIdx="0" presStyleCnt="1">
        <dgm:presLayoutVars>
          <dgm:chMax val="1"/>
          <dgm:bulletEnabled val="1"/>
        </dgm:presLayoutVars>
      </dgm:prSet>
      <dgm:spPr/>
    </dgm:pt>
    <dgm:pt modelId="{577E9C14-A345-4BFA-8743-32F7C026A9EB}" type="pres">
      <dgm:prSet presAssocID="{F974FDC8-0AFF-4960-81A4-295840883467}" presName="descendantText" presStyleLbl="alignAcc1" presStyleIdx="0" presStyleCnt="1">
        <dgm:presLayoutVars>
          <dgm:bulletEnabled val="1"/>
        </dgm:presLayoutVars>
      </dgm:prSet>
      <dgm:spPr/>
    </dgm:pt>
  </dgm:ptLst>
  <dgm:cxnLst>
    <dgm:cxn modelId="{0591FD16-2E3F-442D-9E1A-314B30F7867C}" srcId="{F974FDC8-0AFF-4960-81A4-295840883467}" destId="{484D5AF7-E39A-408F-A801-6C9B6A15BBDE}" srcOrd="1" destOrd="0" parTransId="{09D2086E-82A2-4A16-9B63-767A1D4A3CDB}" sibTransId="{6FBFE987-4431-4D12-909C-A4B95920452F}"/>
    <dgm:cxn modelId="{59695E2D-7244-4013-84E7-94073762C21B}" type="presOf" srcId="{9D06D183-B40C-4D10-81F6-AF128157322F}" destId="{C02340E4-251B-4BFC-9B69-2114EB3AB767}" srcOrd="0" destOrd="0" presId="urn:microsoft.com/office/officeart/2005/8/layout/chevron2"/>
    <dgm:cxn modelId="{FEF05438-33EF-4192-8961-463754AD48B4}" srcId="{9D06D183-B40C-4D10-81F6-AF128157322F}" destId="{F974FDC8-0AFF-4960-81A4-295840883467}" srcOrd="0" destOrd="0" parTransId="{45A24A84-396E-4572-9655-45B8E4C61B4F}" sibTransId="{7932A726-B251-42AA-837B-75DF5E83062B}"/>
    <dgm:cxn modelId="{3F739B47-DC74-412C-B435-C344591BCD35}" type="presOf" srcId="{A63EE4BE-EF7A-4902-85E3-EFEB1B07A5BB}" destId="{577E9C14-A345-4BFA-8743-32F7C026A9EB}" srcOrd="0" destOrd="0" presId="urn:microsoft.com/office/officeart/2005/8/layout/chevron2"/>
    <dgm:cxn modelId="{4035509B-B2A2-415E-B31C-77146DE97A2D}" type="presOf" srcId="{F5E91863-8926-40C4-9C67-5CF28E30D4AE}" destId="{577E9C14-A345-4BFA-8743-32F7C026A9EB}" srcOrd="0" destOrd="2" presId="urn:microsoft.com/office/officeart/2005/8/layout/chevron2"/>
    <dgm:cxn modelId="{68FAC89D-D214-469F-98D4-3A89A8600E3D}" type="presOf" srcId="{F974FDC8-0AFF-4960-81A4-295840883467}" destId="{F10B4E43-856C-4E95-9E78-A7070AE9C3D3}" srcOrd="0" destOrd="0" presId="urn:microsoft.com/office/officeart/2005/8/layout/chevron2"/>
    <dgm:cxn modelId="{E7BF499E-D4C5-485E-AB35-BBE5D64272CA}" type="presOf" srcId="{484D5AF7-E39A-408F-A801-6C9B6A15BBDE}" destId="{577E9C14-A345-4BFA-8743-32F7C026A9EB}" srcOrd="0" destOrd="1" presId="urn:microsoft.com/office/officeart/2005/8/layout/chevron2"/>
    <dgm:cxn modelId="{5A6BBFC6-0E76-4EF2-88DE-C11825AB567A}" srcId="{F974FDC8-0AFF-4960-81A4-295840883467}" destId="{F5E91863-8926-40C4-9C67-5CF28E30D4AE}" srcOrd="2" destOrd="0" parTransId="{787916F8-915F-46C4-B262-84DD1DBD262F}" sibTransId="{4F059BCF-C31E-4E70-9DDB-830D9FF2ACA4}"/>
    <dgm:cxn modelId="{0CB2BCD7-6BC9-4EE8-881F-6DDBEFC94C43}" srcId="{F974FDC8-0AFF-4960-81A4-295840883467}" destId="{A63EE4BE-EF7A-4902-85E3-EFEB1B07A5BB}" srcOrd="0" destOrd="0" parTransId="{870DBF18-53A8-44B8-BB02-C967FC324CC1}" sibTransId="{B4552E6C-569C-4EA5-8D6E-6300323A233D}"/>
    <dgm:cxn modelId="{8A255A56-31F9-47D3-B443-8D13CD2329CB}" type="presParOf" srcId="{C02340E4-251B-4BFC-9B69-2114EB3AB767}" destId="{8013FE8A-BFA2-4652-B95C-6D32CBBE14F3}" srcOrd="0" destOrd="0" presId="urn:microsoft.com/office/officeart/2005/8/layout/chevron2"/>
    <dgm:cxn modelId="{04FA343B-0D89-42E2-AFFB-EF066BF9044D}" type="presParOf" srcId="{8013FE8A-BFA2-4652-B95C-6D32CBBE14F3}" destId="{F10B4E43-856C-4E95-9E78-A7070AE9C3D3}" srcOrd="0" destOrd="0" presId="urn:microsoft.com/office/officeart/2005/8/layout/chevron2"/>
    <dgm:cxn modelId="{CCEA66C9-5FEE-4593-95F2-A870D684039E}" type="presParOf" srcId="{8013FE8A-BFA2-4652-B95C-6D32CBBE14F3}" destId="{577E9C14-A345-4BFA-8743-32F7C026A9EB}"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0B4E43-856C-4E95-9E78-A7070AE9C3D3}">
      <dsp:nvSpPr>
        <dsp:cNvPr id="0" name=""/>
        <dsp:cNvSpPr/>
      </dsp:nvSpPr>
      <dsp:spPr>
        <a:xfrm rot="5400000">
          <a:off x="-370367" y="370367"/>
          <a:ext cx="2469117" cy="172838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rtl="0">
            <a:lnSpc>
              <a:spcPct val="90000"/>
            </a:lnSpc>
            <a:spcBef>
              <a:spcPct val="0"/>
            </a:spcBef>
            <a:spcAft>
              <a:spcPct val="35000"/>
            </a:spcAft>
            <a:buNone/>
          </a:pPr>
          <a:r>
            <a:rPr lang="de-DE" sz="3500" kern="1200" dirty="0"/>
            <a:t>SmartArt</a:t>
          </a:r>
        </a:p>
      </dsp:txBody>
      <dsp:txXfrm rot="-5400000">
        <a:off x="2" y="864190"/>
        <a:ext cx="1728381" cy="740736"/>
      </dsp:txXfrm>
    </dsp:sp>
    <dsp:sp modelId="{577E9C14-A345-4BFA-8743-32F7C026A9EB}">
      <dsp:nvSpPr>
        <dsp:cNvPr id="0" name=""/>
        <dsp:cNvSpPr/>
      </dsp:nvSpPr>
      <dsp:spPr>
        <a:xfrm rot="5400000">
          <a:off x="2938277" y="-1209896"/>
          <a:ext cx="1604926" cy="402471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rtl="0">
            <a:lnSpc>
              <a:spcPct val="90000"/>
            </a:lnSpc>
            <a:spcBef>
              <a:spcPct val="0"/>
            </a:spcBef>
            <a:spcAft>
              <a:spcPct val="15000"/>
            </a:spcAft>
            <a:buChar char="•"/>
          </a:pPr>
          <a:r>
            <a:rPr lang="de-DE" sz="1600" kern="1200" dirty="0"/>
            <a:t>Der Text der SmartArt wird vom Screenreader nicht ausgegeben.</a:t>
          </a:r>
        </a:p>
        <a:p>
          <a:pPr marL="171450" lvl="1" indent="-171450" algn="l" defTabSz="711200" rtl="0">
            <a:lnSpc>
              <a:spcPct val="90000"/>
            </a:lnSpc>
            <a:spcBef>
              <a:spcPct val="0"/>
            </a:spcBef>
            <a:spcAft>
              <a:spcPct val="15000"/>
            </a:spcAft>
            <a:buChar char="•"/>
          </a:pPr>
          <a:r>
            <a:rPr lang="de-DE" sz="1600" kern="1200" dirty="0"/>
            <a:t>SmartArt wird wie eine Grafik behandelt.</a:t>
          </a:r>
        </a:p>
        <a:p>
          <a:pPr marL="171450" lvl="1" indent="-171450" algn="l" defTabSz="711200" rtl="0">
            <a:lnSpc>
              <a:spcPct val="90000"/>
            </a:lnSpc>
            <a:spcBef>
              <a:spcPct val="0"/>
            </a:spcBef>
            <a:spcAft>
              <a:spcPct val="15000"/>
            </a:spcAft>
            <a:buChar char="•"/>
          </a:pPr>
          <a:r>
            <a:rPr lang="de-DE" sz="1600" kern="1200" dirty="0"/>
            <a:t>SmartArt benötigen also einen aussagekräftigen Alternativtext, der alle Textinhalte beinhaltet.</a:t>
          </a:r>
        </a:p>
      </dsp:txBody>
      <dsp:txXfrm rot="-5400000">
        <a:off x="1728381" y="78346"/>
        <a:ext cx="3946372" cy="144823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DBF785-FEB0-40A9-A8BC-1B629B017030}" type="datetimeFigureOut">
              <a:rPr lang="de-DE" smtClean="0"/>
              <a:t>09.07.19</a:t>
            </a:fld>
            <a:endParaRPr lang="de-DE"/>
          </a:p>
        </p:txBody>
      </p:sp>
      <p:sp>
        <p:nvSpPr>
          <p:cNvPr id="4" name="Folienbildplatzhalt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322200-8A0B-40B1-BBB6-1F099B9AEA74}" type="slidenum">
              <a:rPr lang="de-DE" smtClean="0"/>
              <a:t>‹#›</a:t>
            </a:fld>
            <a:endParaRPr lang="de-DE"/>
          </a:p>
        </p:txBody>
      </p:sp>
    </p:spTree>
    <p:extLst>
      <p:ext uri="{BB962C8B-B14F-4D97-AF65-F5344CB8AC3E}">
        <p14:creationId xmlns:p14="http://schemas.microsoft.com/office/powerpoint/2010/main" val="3482119513"/>
      </p:ext>
    </p:extLst>
  </p:cSld>
  <p:clrMap bg1="lt1" tx1="dk1" bg2="lt2" tx2="dk2" accent1="accent1" accent2="accent2" accent3="accent3" accent4="accent4" accent5="accent5" accent6="accent6" hlink="hlink" folHlink="folHlink"/>
  <p:notesStyle>
    <a:lvl1pPr marL="0" algn="l" defTabSz="3507730" rtl="0" eaLnBrk="1" latinLnBrk="0" hangingPunct="1">
      <a:defRPr sz="4603" kern="1200">
        <a:solidFill>
          <a:schemeClr val="tx1"/>
        </a:solidFill>
        <a:latin typeface="+mn-lt"/>
        <a:ea typeface="+mn-ea"/>
        <a:cs typeface="+mn-cs"/>
      </a:defRPr>
    </a:lvl1pPr>
    <a:lvl2pPr marL="1753865" algn="l" defTabSz="3507730" rtl="0" eaLnBrk="1" latinLnBrk="0" hangingPunct="1">
      <a:defRPr sz="4603" kern="1200">
        <a:solidFill>
          <a:schemeClr val="tx1"/>
        </a:solidFill>
        <a:latin typeface="+mn-lt"/>
        <a:ea typeface="+mn-ea"/>
        <a:cs typeface="+mn-cs"/>
      </a:defRPr>
    </a:lvl2pPr>
    <a:lvl3pPr marL="3507730" algn="l" defTabSz="3507730" rtl="0" eaLnBrk="1" latinLnBrk="0" hangingPunct="1">
      <a:defRPr sz="4603" kern="1200">
        <a:solidFill>
          <a:schemeClr val="tx1"/>
        </a:solidFill>
        <a:latin typeface="+mn-lt"/>
        <a:ea typeface="+mn-ea"/>
        <a:cs typeface="+mn-cs"/>
      </a:defRPr>
    </a:lvl3pPr>
    <a:lvl4pPr marL="5261595" algn="l" defTabSz="3507730" rtl="0" eaLnBrk="1" latinLnBrk="0" hangingPunct="1">
      <a:defRPr sz="4603" kern="1200">
        <a:solidFill>
          <a:schemeClr val="tx1"/>
        </a:solidFill>
        <a:latin typeface="+mn-lt"/>
        <a:ea typeface="+mn-ea"/>
        <a:cs typeface="+mn-cs"/>
      </a:defRPr>
    </a:lvl4pPr>
    <a:lvl5pPr marL="7015460" algn="l" defTabSz="3507730" rtl="0" eaLnBrk="1" latinLnBrk="0" hangingPunct="1">
      <a:defRPr sz="4603" kern="1200">
        <a:solidFill>
          <a:schemeClr val="tx1"/>
        </a:solidFill>
        <a:latin typeface="+mn-lt"/>
        <a:ea typeface="+mn-ea"/>
        <a:cs typeface="+mn-cs"/>
      </a:defRPr>
    </a:lvl5pPr>
    <a:lvl6pPr marL="8769325" algn="l" defTabSz="3507730" rtl="0" eaLnBrk="1" latinLnBrk="0" hangingPunct="1">
      <a:defRPr sz="4603" kern="1200">
        <a:solidFill>
          <a:schemeClr val="tx1"/>
        </a:solidFill>
        <a:latin typeface="+mn-lt"/>
        <a:ea typeface="+mn-ea"/>
        <a:cs typeface="+mn-cs"/>
      </a:defRPr>
    </a:lvl6pPr>
    <a:lvl7pPr marL="10523190" algn="l" defTabSz="3507730" rtl="0" eaLnBrk="1" latinLnBrk="0" hangingPunct="1">
      <a:defRPr sz="4603" kern="1200">
        <a:solidFill>
          <a:schemeClr val="tx1"/>
        </a:solidFill>
        <a:latin typeface="+mn-lt"/>
        <a:ea typeface="+mn-ea"/>
        <a:cs typeface="+mn-cs"/>
      </a:defRPr>
    </a:lvl7pPr>
    <a:lvl8pPr marL="12277054" algn="l" defTabSz="3507730" rtl="0" eaLnBrk="1" latinLnBrk="0" hangingPunct="1">
      <a:defRPr sz="4603" kern="1200">
        <a:solidFill>
          <a:schemeClr val="tx1"/>
        </a:solidFill>
        <a:latin typeface="+mn-lt"/>
        <a:ea typeface="+mn-ea"/>
        <a:cs typeface="+mn-cs"/>
      </a:defRPr>
    </a:lvl8pPr>
    <a:lvl9pPr marL="14030919" algn="l" defTabSz="3507730" rtl="0" eaLnBrk="1" latinLnBrk="0" hangingPunct="1">
      <a:defRPr sz="460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1322200-8A0B-40B1-BBB6-1F099B9AEA74}" type="slidenum">
              <a:rPr lang="de-DE" smtClean="0"/>
              <a:t>1</a:t>
            </a:fld>
            <a:endParaRPr lang="de-DE"/>
          </a:p>
        </p:txBody>
      </p:sp>
    </p:spTree>
    <p:extLst>
      <p:ext uri="{BB962C8B-B14F-4D97-AF65-F5344CB8AC3E}">
        <p14:creationId xmlns:p14="http://schemas.microsoft.com/office/powerpoint/2010/main" val="1799106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9A256C-3AFE-4D7B-9AEE-E5BA73A92529}" type="datetimeFigureOut">
              <a:rPr lang="de-DE" smtClean="0"/>
              <a:t>09.07.19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5049484-D7CD-417B-9524-8CEB5E45F9F3}" type="slidenum">
              <a:rPr lang="de-DE" smtClean="0"/>
              <a:t>‹#›</a:t>
            </a:fld>
            <a:endParaRPr lang="de-DE"/>
          </a:p>
        </p:txBody>
      </p:sp>
    </p:spTree>
    <p:extLst>
      <p:ext uri="{BB962C8B-B14F-4D97-AF65-F5344CB8AC3E}">
        <p14:creationId xmlns:p14="http://schemas.microsoft.com/office/powerpoint/2010/main" val="2431127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9A256C-3AFE-4D7B-9AEE-E5BA73A92529}" type="datetimeFigureOut">
              <a:rPr lang="de-DE" smtClean="0"/>
              <a:t>09.07.19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5049484-D7CD-417B-9524-8CEB5E45F9F3}" type="slidenum">
              <a:rPr lang="de-DE" smtClean="0"/>
              <a:t>‹#›</a:t>
            </a:fld>
            <a:endParaRPr lang="de-DE"/>
          </a:p>
        </p:txBody>
      </p:sp>
    </p:spTree>
    <p:extLst>
      <p:ext uri="{BB962C8B-B14F-4D97-AF65-F5344CB8AC3E}">
        <p14:creationId xmlns:p14="http://schemas.microsoft.com/office/powerpoint/2010/main" val="2245910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9A256C-3AFE-4D7B-9AEE-E5BA73A92529}" type="datetimeFigureOut">
              <a:rPr lang="de-DE" smtClean="0"/>
              <a:t>09.07.19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5049484-D7CD-417B-9524-8CEB5E45F9F3}" type="slidenum">
              <a:rPr lang="de-DE" smtClean="0"/>
              <a:t>‹#›</a:t>
            </a:fld>
            <a:endParaRPr lang="de-DE"/>
          </a:p>
        </p:txBody>
      </p:sp>
    </p:spTree>
    <p:extLst>
      <p:ext uri="{BB962C8B-B14F-4D97-AF65-F5344CB8AC3E}">
        <p14:creationId xmlns:p14="http://schemas.microsoft.com/office/powerpoint/2010/main" val="1318481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9A256C-3AFE-4D7B-9AEE-E5BA73A92529}" type="datetimeFigureOut">
              <a:rPr lang="de-DE" smtClean="0"/>
              <a:t>09.07.19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5049484-D7CD-417B-9524-8CEB5E45F9F3}" type="slidenum">
              <a:rPr lang="de-DE" smtClean="0"/>
              <a:t>‹#›</a:t>
            </a:fld>
            <a:endParaRPr lang="de-DE"/>
          </a:p>
        </p:txBody>
      </p:sp>
    </p:spTree>
    <p:extLst>
      <p:ext uri="{BB962C8B-B14F-4D97-AF65-F5344CB8AC3E}">
        <p14:creationId xmlns:p14="http://schemas.microsoft.com/office/powerpoint/2010/main" val="2227264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9A256C-3AFE-4D7B-9AEE-E5BA73A92529}" type="datetimeFigureOut">
              <a:rPr lang="de-DE" smtClean="0"/>
              <a:t>09.07.19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5049484-D7CD-417B-9524-8CEB5E45F9F3}" type="slidenum">
              <a:rPr lang="de-DE" smtClean="0"/>
              <a:t>‹#›</a:t>
            </a:fld>
            <a:endParaRPr lang="de-DE"/>
          </a:p>
        </p:txBody>
      </p:sp>
    </p:spTree>
    <p:extLst>
      <p:ext uri="{BB962C8B-B14F-4D97-AF65-F5344CB8AC3E}">
        <p14:creationId xmlns:p14="http://schemas.microsoft.com/office/powerpoint/2010/main" val="4111106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9A256C-3AFE-4D7B-9AEE-E5BA73A92529}" type="datetimeFigureOut">
              <a:rPr lang="de-DE" smtClean="0"/>
              <a:t>09.07.19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5049484-D7CD-417B-9524-8CEB5E45F9F3}" type="slidenum">
              <a:rPr lang="de-DE" smtClean="0"/>
              <a:t>‹#›</a:t>
            </a:fld>
            <a:endParaRPr lang="de-DE"/>
          </a:p>
        </p:txBody>
      </p:sp>
    </p:spTree>
    <p:extLst>
      <p:ext uri="{BB962C8B-B14F-4D97-AF65-F5344CB8AC3E}">
        <p14:creationId xmlns:p14="http://schemas.microsoft.com/office/powerpoint/2010/main" val="1908402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9A256C-3AFE-4D7B-9AEE-E5BA73A92529}" type="datetimeFigureOut">
              <a:rPr lang="de-DE" smtClean="0"/>
              <a:t>09.07.19</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65049484-D7CD-417B-9524-8CEB5E45F9F3}" type="slidenum">
              <a:rPr lang="de-DE" smtClean="0"/>
              <a:t>‹#›</a:t>
            </a:fld>
            <a:endParaRPr lang="de-DE"/>
          </a:p>
        </p:txBody>
      </p:sp>
    </p:spTree>
    <p:extLst>
      <p:ext uri="{BB962C8B-B14F-4D97-AF65-F5344CB8AC3E}">
        <p14:creationId xmlns:p14="http://schemas.microsoft.com/office/powerpoint/2010/main" val="286283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9A256C-3AFE-4D7B-9AEE-E5BA73A92529}" type="datetimeFigureOut">
              <a:rPr lang="de-DE" smtClean="0"/>
              <a:t>09.07.19</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65049484-D7CD-417B-9524-8CEB5E45F9F3}" type="slidenum">
              <a:rPr lang="de-DE" smtClean="0"/>
              <a:t>‹#›</a:t>
            </a:fld>
            <a:endParaRPr lang="de-DE"/>
          </a:p>
        </p:txBody>
      </p:sp>
    </p:spTree>
    <p:extLst>
      <p:ext uri="{BB962C8B-B14F-4D97-AF65-F5344CB8AC3E}">
        <p14:creationId xmlns:p14="http://schemas.microsoft.com/office/powerpoint/2010/main" val="86810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9A256C-3AFE-4D7B-9AEE-E5BA73A92529}" type="datetimeFigureOut">
              <a:rPr lang="de-DE" smtClean="0"/>
              <a:t>09.07.19</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65049484-D7CD-417B-9524-8CEB5E45F9F3}" type="slidenum">
              <a:rPr lang="de-DE" smtClean="0"/>
              <a:t>‹#›</a:t>
            </a:fld>
            <a:endParaRPr lang="de-DE"/>
          </a:p>
        </p:txBody>
      </p:sp>
    </p:spTree>
    <p:extLst>
      <p:ext uri="{BB962C8B-B14F-4D97-AF65-F5344CB8AC3E}">
        <p14:creationId xmlns:p14="http://schemas.microsoft.com/office/powerpoint/2010/main" val="307563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E59A256C-3AFE-4D7B-9AEE-E5BA73A92529}" type="datetimeFigureOut">
              <a:rPr lang="de-DE" smtClean="0"/>
              <a:t>09.07.19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5049484-D7CD-417B-9524-8CEB5E45F9F3}" type="slidenum">
              <a:rPr lang="de-DE" smtClean="0"/>
              <a:t>‹#›</a:t>
            </a:fld>
            <a:endParaRPr lang="de-DE"/>
          </a:p>
        </p:txBody>
      </p:sp>
    </p:spTree>
    <p:extLst>
      <p:ext uri="{BB962C8B-B14F-4D97-AF65-F5344CB8AC3E}">
        <p14:creationId xmlns:p14="http://schemas.microsoft.com/office/powerpoint/2010/main" val="2073562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E59A256C-3AFE-4D7B-9AEE-E5BA73A92529}" type="datetimeFigureOut">
              <a:rPr lang="de-DE" smtClean="0"/>
              <a:t>09.07.19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5049484-D7CD-417B-9524-8CEB5E45F9F3}" type="slidenum">
              <a:rPr lang="de-DE" smtClean="0"/>
              <a:t>‹#›</a:t>
            </a:fld>
            <a:endParaRPr lang="de-DE"/>
          </a:p>
        </p:txBody>
      </p:sp>
    </p:spTree>
    <p:extLst>
      <p:ext uri="{BB962C8B-B14F-4D97-AF65-F5344CB8AC3E}">
        <p14:creationId xmlns:p14="http://schemas.microsoft.com/office/powerpoint/2010/main" val="2520216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E59A256C-3AFE-4D7B-9AEE-E5BA73A92529}" type="datetimeFigureOut">
              <a:rPr lang="de-DE" smtClean="0"/>
              <a:t>09.07.19</a:t>
            </a:fld>
            <a:endParaRPr lang="de-DE"/>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65049484-D7CD-417B-9524-8CEB5E45F9F3}" type="slidenum">
              <a:rPr lang="de-DE" smtClean="0"/>
              <a:t>‹#›</a:t>
            </a:fld>
            <a:endParaRPr lang="de-DE"/>
          </a:p>
        </p:txBody>
      </p:sp>
    </p:spTree>
    <p:extLst>
      <p:ext uri="{BB962C8B-B14F-4D97-AF65-F5344CB8AC3E}">
        <p14:creationId xmlns:p14="http://schemas.microsoft.com/office/powerpoint/2010/main" val="32513939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s://developer.paciellogroup.com/resources/contrastanalyser/" TargetMode="External"/><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image" Target="../media/image3.png"/><Relationship Id="rId5" Type="http://schemas.openxmlformats.org/officeDocument/2006/relationships/diagramLayout" Target="../diagrams/layout1.xml"/><Relationship Id="rId10" Type="http://schemas.openxmlformats.org/officeDocument/2006/relationships/image" Target="../media/image2.png"/><Relationship Id="rId4" Type="http://schemas.openxmlformats.org/officeDocument/2006/relationships/diagramData" Target="../diagrams/data1.xml"/><Relationship Id="rId9"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p:cNvSpPr>
            <a:spLocks noGrp="1"/>
          </p:cNvSpPr>
          <p:nvPr>
            <p:ph type="title"/>
          </p:nvPr>
        </p:nvSpPr>
        <p:spPr>
          <a:xfrm>
            <a:off x="2081421" y="2278913"/>
            <a:ext cx="26112371" cy="2613127"/>
          </a:xfrm>
        </p:spPr>
        <p:txBody>
          <a:bodyPr/>
          <a:lstStyle/>
          <a:p>
            <a:r>
              <a:rPr lang="de-DE" dirty="0"/>
              <a:t>Folientitel</a:t>
            </a:r>
          </a:p>
        </p:txBody>
      </p:sp>
      <p:sp>
        <p:nvSpPr>
          <p:cNvPr id="6" name="Inhalt" descr="Säulendiagramm Diagrammtitel"/>
          <p:cNvSpPr>
            <a:spLocks noGrp="1"/>
          </p:cNvSpPr>
          <p:nvPr>
            <p:ph idx="1"/>
          </p:nvPr>
        </p:nvSpPr>
        <p:spPr>
          <a:xfrm>
            <a:off x="2081421" y="4840940"/>
            <a:ext cx="26112371" cy="23086359"/>
          </a:xfrm>
          <a:solidFill>
            <a:schemeClr val="bg1"/>
          </a:solidFill>
        </p:spPr>
        <p:txBody>
          <a:bodyPr>
            <a:normAutofit fontScale="40000" lnSpcReduction="20000"/>
          </a:bodyPr>
          <a:lstStyle/>
          <a:p>
            <a:r>
              <a:rPr lang="de-DE" sz="6000" dirty="0"/>
              <a:t>Format </a:t>
            </a:r>
          </a:p>
          <a:p>
            <a:pPr lvl="1"/>
            <a:r>
              <a:rPr lang="de-DE" sz="5400" dirty="0"/>
              <a:t>Hier: A0</a:t>
            </a:r>
          </a:p>
          <a:p>
            <a:pPr lvl="1"/>
            <a:r>
              <a:rPr lang="de-DE" sz="5400" dirty="0"/>
              <a:t>Das Folienformat kann über die Registerkarte Entwurf &gt; Foliengröße angepasst werden.</a:t>
            </a:r>
            <a:endParaRPr lang="de-DE" sz="6000" dirty="0"/>
          </a:p>
          <a:p>
            <a:r>
              <a:rPr lang="de-DE" sz="6000" dirty="0"/>
              <a:t>Titel</a:t>
            </a:r>
          </a:p>
          <a:p>
            <a:pPr lvl="1"/>
            <a:r>
              <a:rPr lang="de-DE" sz="5500" dirty="0"/>
              <a:t>Der Titel ist die erste und wichtigste Information für jede Folie.</a:t>
            </a:r>
          </a:p>
          <a:p>
            <a:pPr lvl="1"/>
            <a:r>
              <a:rPr lang="de-DE" sz="5500" dirty="0"/>
              <a:t>Zum Anlegen des Titels muss der vordefinierte Textrahmen von PowerPoint genutzt werden.</a:t>
            </a:r>
          </a:p>
          <a:p>
            <a:pPr lvl="1"/>
            <a:r>
              <a:rPr lang="de-DE" sz="5500" dirty="0"/>
              <a:t>Alternativ können Texte durch Höherstufen der Gliederungsebene zum Titel gemacht werden (Ansicht &gt; Gliederungsansicht &gt; Rechtsklick auf einen Inhalt &gt; Höher stufen).</a:t>
            </a:r>
          </a:p>
          <a:p>
            <a:r>
              <a:rPr lang="de-DE" sz="6000" dirty="0"/>
              <a:t>Text</a:t>
            </a:r>
          </a:p>
          <a:p>
            <a:pPr lvl="1"/>
            <a:r>
              <a:rPr lang="de-DE" sz="5400" dirty="0"/>
              <a:t>Schriftart ist frei wählbar, es sollte darauf geachtet werden, dass die Schrift gut lesbar ist und sich die Buchstaben in ihrer Form gut unterscheiden.</a:t>
            </a:r>
            <a:endParaRPr lang="de-DE" sz="6725" dirty="0"/>
          </a:p>
          <a:p>
            <a:r>
              <a:rPr lang="de-DE" sz="6725" dirty="0"/>
              <a:t>Diagramme</a:t>
            </a:r>
          </a:p>
          <a:p>
            <a:pPr lvl="1"/>
            <a:r>
              <a:rPr lang="de-DE" sz="5400" dirty="0"/>
              <a:t>Benötigen einen Alternativtext: Rechtsklick auf das Diagramm &gt; Diagrammbereich formatieren &gt; Größe und Eigenschaften &gt; Alternativtext &gt; Beschreibung</a:t>
            </a:r>
          </a:p>
          <a:p>
            <a:pPr lvl="1"/>
            <a:r>
              <a:rPr lang="de-DE" sz="5400" dirty="0"/>
              <a:t>Zusätzlich sollte für blinde Nutzer die Datentabelle eingebunden werden.</a:t>
            </a:r>
          </a:p>
          <a:p>
            <a:r>
              <a:rPr lang="de-DE" sz="6725" dirty="0"/>
              <a:t>Tabellen</a:t>
            </a:r>
          </a:p>
          <a:p>
            <a:pPr lvl="1"/>
            <a:r>
              <a:rPr lang="de-DE" sz="5400" dirty="0"/>
              <a:t>Sollten immer als Datentabelle angelegt werden, bitte nicht als Bild importieren.</a:t>
            </a:r>
          </a:p>
          <a:p>
            <a:pPr lvl="1"/>
            <a:r>
              <a:rPr lang="de-DE" sz="5400" dirty="0"/>
              <a:t>Tabellen sollten einen Alternativtext aufweisen, der den Zweck der Tabelle beschreibt: Rechtsklick auf die Tabelle&gt; Form formatieren &gt; Größe und Eigenschaften &gt; Alternativtext &gt; Beschreibung.</a:t>
            </a:r>
          </a:p>
          <a:p>
            <a:pPr lvl="1"/>
            <a:r>
              <a:rPr lang="de-DE" sz="5400" dirty="0"/>
              <a:t>Tabellen sollten immer mindestens eine Kopfzeile besitzen.</a:t>
            </a:r>
          </a:p>
          <a:p>
            <a:r>
              <a:rPr lang="de-DE" sz="6725" dirty="0"/>
              <a:t>Bilder und Grafiken</a:t>
            </a:r>
          </a:p>
          <a:p>
            <a:pPr lvl="1"/>
            <a:r>
              <a:rPr lang="de-DE" sz="5400" dirty="0"/>
              <a:t>Benötigen einen Alternativtext, damit blinde Nutzer den Inhalt der Abbildung wahrnehmen können: Rechtsklick auf die Grafik&gt; Form formatieren &gt; Größe und Eigenschaften &gt; Alternativtext &gt; Beschreibung. </a:t>
            </a:r>
          </a:p>
          <a:p>
            <a:pPr lvl="1"/>
            <a:r>
              <a:rPr lang="de-DE" sz="5400" dirty="0"/>
              <a:t>Bitte den Text im Feld „Beschreibung“ eingeben.</a:t>
            </a:r>
          </a:p>
          <a:p>
            <a:r>
              <a:rPr lang="de-DE" sz="6725" dirty="0"/>
              <a:t>Lesereihenfolge</a:t>
            </a:r>
          </a:p>
          <a:p>
            <a:pPr lvl="1"/>
            <a:r>
              <a:rPr lang="de-DE" sz="5400" dirty="0"/>
              <a:t>Legen Sie für die einzelnen Inhalte eine sinnvolle Lesereihenfolge fest. Hier bestimmen Sie, in welcher Reihenfolge bspw. Screenreader den Inhalt widergeben.</a:t>
            </a:r>
          </a:p>
          <a:p>
            <a:pPr lvl="1"/>
            <a:r>
              <a:rPr lang="de-DE" sz="5400" dirty="0"/>
              <a:t>Registerkarte Start &gt; Anordnen &gt; Auswahlbereich</a:t>
            </a:r>
          </a:p>
          <a:p>
            <a:pPr lvl="1"/>
            <a:r>
              <a:rPr lang="de-DE" sz="5400" dirty="0"/>
              <a:t>Achtung: Die Objekte werden beginnend beim untersten Listenelement und endend mit dem obersten Listenelement vorgelesen.</a:t>
            </a:r>
          </a:p>
          <a:p>
            <a:r>
              <a:rPr lang="de-DE" sz="6725" dirty="0"/>
              <a:t>Farben und Kontrast</a:t>
            </a:r>
          </a:p>
          <a:p>
            <a:pPr lvl="1"/>
            <a:r>
              <a:rPr lang="de-DE" sz="5400" dirty="0"/>
              <a:t>Denken Sie bei der Gestaltung von Tabellen an Menschen mit einer Sehschwäche oder einer Farbfehlwahrnehmung. Achten Sie darauf, dass alle mit Farben dargestellten Informationen auch ohne Farbe verfügbar und Inhalte auch dann verständlich sind, wenn sie ohne Farbe betrachtet werden.</a:t>
            </a:r>
          </a:p>
          <a:p>
            <a:pPr lvl="1"/>
            <a:r>
              <a:rPr lang="de-DE" sz="5400" dirty="0"/>
              <a:t>Das Text-Hintergrund-Kontrast-Verhältnis sollte mindestens 4,5:1 für kleinen Text und 3:1 für großen Text betragen.</a:t>
            </a:r>
          </a:p>
          <a:p>
            <a:pPr lvl="1"/>
            <a:r>
              <a:rPr lang="de-DE" sz="5400" dirty="0"/>
              <a:t>Das Kontrast-Verhältnis kann mit dem kostenlosen Tool „</a:t>
            </a:r>
            <a:r>
              <a:rPr lang="de-DE" sz="5400" dirty="0">
                <a:hlinkClick r:id="rId3"/>
              </a:rPr>
              <a:t>Color </a:t>
            </a:r>
            <a:r>
              <a:rPr lang="de-DE" sz="5400" dirty="0" err="1">
                <a:hlinkClick r:id="rId3"/>
              </a:rPr>
              <a:t>Contrast</a:t>
            </a:r>
            <a:r>
              <a:rPr lang="de-DE" sz="5400" dirty="0">
                <a:hlinkClick r:id="rId3"/>
              </a:rPr>
              <a:t> </a:t>
            </a:r>
            <a:r>
              <a:rPr lang="de-DE" sz="5400" dirty="0" err="1">
                <a:hlinkClick r:id="rId3"/>
              </a:rPr>
              <a:t>Analyser</a:t>
            </a:r>
            <a:r>
              <a:rPr lang="de-DE" sz="5400" dirty="0"/>
              <a:t>“ der </a:t>
            </a:r>
            <a:r>
              <a:rPr lang="de-DE" sz="5400" dirty="0" err="1"/>
              <a:t>Paciello</a:t>
            </a:r>
            <a:r>
              <a:rPr lang="de-DE" sz="5400" dirty="0"/>
              <a:t> Group ermittelt werden.</a:t>
            </a:r>
          </a:p>
          <a:p>
            <a:r>
              <a:rPr lang="de-DE" sz="6725" dirty="0"/>
              <a:t>Sprache</a:t>
            </a:r>
          </a:p>
          <a:p>
            <a:pPr lvl="1"/>
            <a:r>
              <a:rPr lang="de-DE" sz="5400" dirty="0"/>
              <a:t>Die Hauptsprache des Dokumentes wird hier festgelegt: Überprüfen &gt; Sprache &gt; Spracheinstellungen.</a:t>
            </a:r>
          </a:p>
          <a:p>
            <a:pPr lvl="1"/>
            <a:r>
              <a:rPr lang="de-DE" sz="5400" dirty="0"/>
              <a:t>Einzelne fremdsprachige Worte oder Abschnitte sollten entsprechend gekennzeichnet werden, damit der Screenreader blinden Nutzern die Inhalte richtig intoniert wiedergibt.</a:t>
            </a:r>
          </a:p>
          <a:p>
            <a:pPr lvl="1"/>
            <a:r>
              <a:rPr lang="de-DE" sz="5400" dirty="0"/>
              <a:t>Die Kennzeichnung erfolgt für den markierten Text über Registerkarte Überprüfen &gt; Sprache &gt; Sprache für Korrekturhilfen festlegen …</a:t>
            </a:r>
          </a:p>
          <a:p>
            <a:r>
              <a:rPr lang="de-DE" sz="6725" dirty="0"/>
              <a:t>Metadaten</a:t>
            </a:r>
          </a:p>
          <a:p>
            <a:pPr lvl="1"/>
            <a:r>
              <a:rPr lang="de-DE" sz="5400" dirty="0"/>
              <a:t>Die Dokumenteigenschaften helfen allen Nutzern und </a:t>
            </a:r>
            <a:r>
              <a:rPr lang="de-DE" sz="5400" dirty="0" err="1"/>
              <a:t>Indizierprogrammen</a:t>
            </a:r>
            <a:r>
              <a:rPr lang="de-DE" sz="5400" dirty="0"/>
              <a:t> bei der Einordnung des Dokumentes.</a:t>
            </a:r>
          </a:p>
          <a:p>
            <a:pPr lvl="1"/>
            <a:r>
              <a:rPr lang="de-DE" sz="5400" dirty="0"/>
              <a:t>Die Metadaten können über Datei &gt; Informationen &gt; Eigenschaften festgelegt werden.</a:t>
            </a:r>
          </a:p>
          <a:p>
            <a:pPr lvl="1"/>
            <a:r>
              <a:rPr lang="de-DE" sz="5400" dirty="0"/>
              <a:t>Hier sollte zumindest der Titel sowie der Autor gepflegt werden.</a:t>
            </a:r>
          </a:p>
          <a:p>
            <a:r>
              <a:rPr lang="de-DE" sz="6725" dirty="0"/>
              <a:t>Barrierefreiheit prüfen</a:t>
            </a:r>
          </a:p>
          <a:p>
            <a:pPr lvl="1"/>
            <a:r>
              <a:rPr lang="de-DE" sz="5400" dirty="0"/>
              <a:t>Prüfen Sie mit den Bordmitteln von PowerPoint die Barrierefreiheit Ihres Dokumentes (Datei &gt; Auf Probleme prüfen &gt; Barrierefreiheit überprüfen).</a:t>
            </a:r>
          </a:p>
          <a:p>
            <a:pPr lvl="1"/>
            <a:r>
              <a:rPr lang="de-DE" sz="5400" dirty="0"/>
              <a:t>Zudem bietet die Gliederungsansicht (Ansicht &gt; Gliederungsansicht) einen guten Überblick über </a:t>
            </a:r>
            <a:r>
              <a:rPr lang="de-DE" sz="5400"/>
              <a:t>alle Textinhalte </a:t>
            </a:r>
            <a:r>
              <a:rPr lang="de-DE" sz="5400" dirty="0"/>
              <a:t>der Präsentation.</a:t>
            </a:r>
          </a:p>
          <a:p>
            <a:r>
              <a:rPr lang="de-DE" sz="6725" dirty="0"/>
              <a:t>PDF-Ausgabe</a:t>
            </a:r>
          </a:p>
          <a:p>
            <a:pPr lvl="1"/>
            <a:r>
              <a:rPr lang="de-DE" sz="5400" dirty="0"/>
              <a:t>Zur Erstellung einer für alle Nutzer gut zugänglichen Datei sollte das Dokument im PDF-Format gespeichert werden (Datei &gt; Speichern unter &gt; Dateityp „PDF (*.</a:t>
            </a:r>
            <a:r>
              <a:rPr lang="de-DE" sz="5400" dirty="0" err="1"/>
              <a:t>pdf</a:t>
            </a:r>
            <a:r>
              <a:rPr lang="de-DE" sz="5400" dirty="0"/>
              <a:t>)“).</a:t>
            </a:r>
          </a:p>
          <a:p>
            <a:pPr lvl="1"/>
            <a:r>
              <a:rPr lang="de-DE" sz="5400" dirty="0"/>
              <a:t>Bitte beachten Sie dabei folgende Speicheroptionen (Aufruf mit dem Schalter „Optionen“ im Speicherdialog): Nicht druckbare Informationen einschließen &gt; aktivierte Checkbox Dokumenteigenschaften, aktivierte Checkbox „Dokumentstrukturtags für Barrierefreiheit“</a:t>
            </a:r>
          </a:p>
        </p:txBody>
      </p:sp>
      <p:graphicFrame>
        <p:nvGraphicFramePr>
          <p:cNvPr id="11" name="SmartArt" descr="vertikale Chevronliste" title="SmartArt"/>
          <p:cNvGraphicFramePr/>
          <p:nvPr>
            <p:extLst>
              <p:ext uri="{D42A27DB-BD31-4B8C-83A1-F6EECF244321}">
                <p14:modId xmlns:p14="http://schemas.microsoft.com/office/powerpoint/2010/main" val="1411283601"/>
              </p:ext>
            </p:extLst>
          </p:nvPr>
        </p:nvGraphicFramePr>
        <p:xfrm>
          <a:off x="1485900" y="29408403"/>
          <a:ext cx="5753100" cy="246911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028" name="Lesereihenfolge" descr="Screenshot &#10;Lesereihenfolge festlegen"/>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167636" y="28477540"/>
            <a:ext cx="20635964" cy="3837336"/>
          </a:xfrm>
          <a:prstGeom prst="rect">
            <a:avLst/>
          </a:prstGeom>
          <a:noFill/>
          <a:extLst>
            <a:ext uri="{909E8E84-426E-40DD-AFC4-6F175D3DCCD1}">
              <a14:hiddenFill xmlns:a14="http://schemas.microsoft.com/office/drawing/2010/main">
                <a:solidFill>
                  <a:srgbClr val="FFFFFF"/>
                </a:solidFill>
              </a14:hiddenFill>
            </a:ext>
          </a:extLst>
        </p:spPr>
      </p:pic>
      <p:pic>
        <p:nvPicPr>
          <p:cNvPr id="1026" name="Werbetafel" descr="Werbetafel ohne Aufschrift"/>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20813" y="32816476"/>
            <a:ext cx="13681535" cy="88316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creenshot Speicheroptionen für PDF-Dokument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586075" y="32834262"/>
            <a:ext cx="11769725" cy="8894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65021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rrierefreie-Power-Point-Plakate_Vorlage.potx" id="{4658A1DA-68D9-4BE9-8AFE-AFF8114CFBA3}" vid="{6786A97F-A024-44A4-8806-6E0DB1A284D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573</Words>
  <Application>Microsoft Macintosh PowerPoint</Application>
  <PresentationFormat>Custom</PresentationFormat>
  <Paragraphs>47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Folientitel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Folientitel</dc:title>
  <dc:creator>svenandm</dc:creator>
  <cp:lastModifiedBy>svenandm</cp:lastModifiedBy>
  <cp:revision>1</cp:revision>
  <dcterms:created xsi:type="dcterms:W3CDTF">2019-07-09T19:27:01Z</dcterms:created>
  <dcterms:modified xsi:type="dcterms:W3CDTF">2019-07-09T19:27:32Z</dcterms:modified>
</cp:coreProperties>
</file>